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0"/>
  </p:notesMasterIdLst>
  <p:sldIdLst>
    <p:sldId id="317" r:id="rId5"/>
    <p:sldId id="487" r:id="rId6"/>
    <p:sldId id="507" r:id="rId7"/>
    <p:sldId id="488" r:id="rId8"/>
    <p:sldId id="555" r:id="rId9"/>
  </p:sldIdLst>
  <p:sldSz cx="12192000" cy="6858000"/>
  <p:notesSz cx="7010400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5CC1B8C-3435-486B-8B6D-36AC913BBA44}">
          <p14:sldIdLst/>
        </p14:section>
        <p14:section name="Module 1 - intro and detect" id="{B41A7E39-A63B-419D-814F-3FEF2A2A358C}">
          <p14:sldIdLst/>
        </p14:section>
        <p14:section name="Module 2 teamwork" id="{AF08F2F7-9FB0-4126-9356-AF6DA460843D}">
          <p14:sldIdLst/>
        </p14:section>
        <p14:section name="Module 3: Taking Confidence to act" id="{57A0F353-B674-4B22-933B-8AE1E6823813}">
          <p14:sldIdLst>
            <p14:sldId id="317"/>
            <p14:sldId id="487"/>
            <p14:sldId id="507"/>
            <p14:sldId id="488"/>
            <p14:sldId id="55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inson, Simon A" userId="91fe5b4f-30ca-449d-a767-b1e797cbcb2d" providerId="ADAL" clId="{E54B0BA8-689B-4E1C-8D41-F0AD6B3A4714}"/>
    <pc:docChg chg="modSld">
      <pc:chgData name="Robinson, Simon A" userId="91fe5b4f-30ca-449d-a767-b1e797cbcb2d" providerId="ADAL" clId="{E54B0BA8-689B-4E1C-8D41-F0AD6B3A4714}" dt="2020-07-30T10:58:58.081" v="0" actId="20577"/>
      <pc:docMkLst>
        <pc:docMk/>
      </pc:docMkLst>
      <pc:sldChg chg="modSp">
        <pc:chgData name="Robinson, Simon A" userId="91fe5b4f-30ca-449d-a767-b1e797cbcb2d" providerId="ADAL" clId="{E54B0BA8-689B-4E1C-8D41-F0AD6B3A4714}" dt="2020-07-30T10:58:58.081" v="0" actId="20577"/>
        <pc:sldMkLst>
          <pc:docMk/>
          <pc:sldMk cId="3902729354" sldId="507"/>
        </pc:sldMkLst>
        <pc:spChg chg="mod">
          <ac:chgData name="Robinson, Simon A" userId="91fe5b4f-30ca-449d-a767-b1e797cbcb2d" providerId="ADAL" clId="{E54B0BA8-689B-4E1C-8D41-F0AD6B3A4714}" dt="2020-07-30T10:58:58.081" v="0" actId="20577"/>
          <ac:spMkLst>
            <pc:docMk/>
            <pc:sldMk cId="3902729354" sldId="507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7840" cy="463408"/>
          </a:xfrm>
          <a:prstGeom prst="rect">
            <a:avLst/>
          </a:prstGeom>
        </p:spPr>
        <p:txBody>
          <a:bodyPr vert="horz" lIns="92823" tIns="46412" rIns="92823" bIns="4641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0" y="1"/>
            <a:ext cx="3037840" cy="463408"/>
          </a:xfrm>
          <a:prstGeom prst="rect">
            <a:avLst/>
          </a:prstGeom>
        </p:spPr>
        <p:txBody>
          <a:bodyPr vert="horz" lIns="92823" tIns="46412" rIns="92823" bIns="46412" rtlCol="0"/>
          <a:lstStyle>
            <a:lvl1pPr algn="r">
              <a:defRPr sz="1200"/>
            </a:lvl1pPr>
          </a:lstStyle>
          <a:p>
            <a:fld id="{CE8527CB-D785-4888-8F3D-E7419F85B29B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2525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23" tIns="46412" rIns="92823" bIns="464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44862"/>
            <a:ext cx="5608320" cy="3636705"/>
          </a:xfrm>
          <a:prstGeom prst="rect">
            <a:avLst/>
          </a:prstGeom>
        </p:spPr>
        <p:txBody>
          <a:bodyPr vert="horz" lIns="92823" tIns="46412" rIns="92823" bIns="464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671"/>
            <a:ext cx="3037840" cy="463407"/>
          </a:xfrm>
          <a:prstGeom prst="rect">
            <a:avLst/>
          </a:prstGeom>
        </p:spPr>
        <p:txBody>
          <a:bodyPr vert="horz" lIns="92823" tIns="46412" rIns="92823" bIns="4641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0" y="8772671"/>
            <a:ext cx="3037840" cy="463407"/>
          </a:xfrm>
          <a:prstGeom prst="rect">
            <a:avLst/>
          </a:prstGeom>
        </p:spPr>
        <p:txBody>
          <a:bodyPr vert="horz" lIns="92823" tIns="46412" rIns="92823" bIns="46412" rtlCol="0" anchor="b"/>
          <a:lstStyle>
            <a:lvl1pPr algn="r">
              <a:defRPr sz="1200"/>
            </a:lvl1pPr>
          </a:lstStyle>
          <a:p>
            <a:fld id="{F1042722-AFB8-46B7-B227-31250A047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633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28235" fontAlgn="base">
              <a:spcBef>
                <a:spcPct val="0"/>
              </a:spcBef>
              <a:spcAft>
                <a:spcPct val="0"/>
              </a:spcAft>
              <a:defRPr/>
            </a:pPr>
            <a:fld id="{EFEEEAE2-CC11-412A-A275-14A3C1CEC51C}" type="slidenum">
              <a:rPr lang="en-GB">
                <a:solidFill>
                  <a:srgbClr val="006600"/>
                </a:solidFill>
                <a:latin typeface="Arial Narrow" pitchFamily="34" charset="0"/>
              </a:rPr>
              <a:pPr defTabSz="928235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GB">
              <a:solidFill>
                <a:srgbClr val="00660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939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28235" fontAlgn="base">
              <a:spcBef>
                <a:spcPct val="0"/>
              </a:spcBef>
              <a:spcAft>
                <a:spcPct val="0"/>
              </a:spcAft>
              <a:defRPr/>
            </a:pPr>
            <a:fld id="{EFEEEAE2-CC11-412A-A275-14A3C1CEC51C}" type="slidenum">
              <a:rPr lang="en-GB">
                <a:solidFill>
                  <a:srgbClr val="006600"/>
                </a:solidFill>
                <a:latin typeface="Arial Narrow" pitchFamily="34" charset="0"/>
              </a:rPr>
              <a:pPr defTabSz="928235"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GB">
              <a:solidFill>
                <a:srgbClr val="00660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666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28235" fontAlgn="base">
              <a:spcBef>
                <a:spcPct val="0"/>
              </a:spcBef>
              <a:spcAft>
                <a:spcPct val="0"/>
              </a:spcAft>
              <a:defRPr/>
            </a:pPr>
            <a:fld id="{EFEEEAE2-CC11-412A-A275-14A3C1CEC51C}" type="slidenum">
              <a:rPr lang="en-GB">
                <a:solidFill>
                  <a:srgbClr val="006600"/>
                </a:solidFill>
                <a:latin typeface="Arial Narrow" pitchFamily="34" charset="0"/>
              </a:rPr>
              <a:pPr defTabSz="928235"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GB">
              <a:solidFill>
                <a:srgbClr val="00660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4246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28235" fontAlgn="base">
              <a:spcBef>
                <a:spcPct val="0"/>
              </a:spcBef>
              <a:spcAft>
                <a:spcPct val="0"/>
              </a:spcAft>
              <a:defRPr/>
            </a:pPr>
            <a:fld id="{EFEEEAE2-CC11-412A-A275-14A3C1CEC51C}" type="slidenum">
              <a:rPr lang="en-GB">
                <a:solidFill>
                  <a:srgbClr val="006600"/>
                </a:solidFill>
                <a:latin typeface="Arial Narrow" pitchFamily="34" charset="0"/>
              </a:rPr>
              <a:pPr defTabSz="928235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GB">
              <a:solidFill>
                <a:srgbClr val="00660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424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3352" lvl="1"/>
            <a:endParaRPr lang="en-GB" i="1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28235" fontAlgn="base">
              <a:spcBef>
                <a:spcPct val="0"/>
              </a:spcBef>
              <a:spcAft>
                <a:spcPct val="0"/>
              </a:spcAft>
              <a:defRPr/>
            </a:pPr>
            <a:fld id="{EFEEEAE2-CC11-412A-A275-14A3C1CEC51C}" type="slidenum">
              <a:rPr lang="en-GB">
                <a:solidFill>
                  <a:srgbClr val="006600"/>
                </a:solidFill>
                <a:latin typeface="Arial Narrow" pitchFamily="34" charset="0"/>
              </a:rPr>
              <a:pPr defTabSz="928235"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GB">
              <a:solidFill>
                <a:srgbClr val="00660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394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 userDrawn="1"/>
        </p:nvSpPr>
        <p:spPr bwMode="auto">
          <a:xfrm>
            <a:off x="0" y="6405331"/>
            <a:ext cx="12192000" cy="452669"/>
          </a:xfrm>
          <a:prstGeom prst="rect">
            <a:avLst/>
          </a:prstGeom>
          <a:gradFill rotWithShape="1">
            <a:gsLst>
              <a:gs pos="0">
                <a:srgbClr val="3E658B"/>
              </a:gs>
              <a:gs pos="100000">
                <a:srgbClr val="00336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" name="Rectangle 10"/>
          <p:cNvSpPr>
            <a:spLocks noChangeArrowheads="1"/>
          </p:cNvSpPr>
          <p:nvPr userDrawn="1"/>
        </p:nvSpPr>
        <p:spPr bwMode="auto">
          <a:xfrm>
            <a:off x="5764744" y="1239640"/>
            <a:ext cx="5703806" cy="995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5867">
                <a:solidFill>
                  <a:srgbClr val="042138"/>
                </a:solidFill>
                <a:latin typeface="Calibri" pitchFamily="34" charset="0"/>
              </a:rPr>
              <a:t>Oil &amp; Gas Industry</a:t>
            </a:r>
          </a:p>
        </p:txBody>
      </p:sp>
      <p:pic>
        <p:nvPicPr>
          <p:cNvPr id="5" name="Picture 11" descr="fg-swish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84910"/>
            <a:ext cx="12192000" cy="3773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ooter Placeholder 5"/>
          <p:cNvSpPr>
            <a:spLocks noChangeArrowheads="1"/>
          </p:cNvSpPr>
          <p:nvPr userDrawn="1"/>
        </p:nvSpPr>
        <p:spPr bwMode="auto">
          <a:xfrm>
            <a:off x="7954741" y="6470605"/>
            <a:ext cx="3996795" cy="273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b="1">
                <a:solidFill>
                  <a:prstClr val="white"/>
                </a:solidFill>
                <a:latin typeface="Arial" charset="0"/>
              </a:rPr>
              <a:t>For internal use by GBG companies only</a:t>
            </a:r>
          </a:p>
          <a:p>
            <a:endParaRPr lang="en-US" sz="1200" b="1">
              <a:solidFill>
                <a:prstClr val="whit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06549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5"/>
          <p:cNvCxnSpPr>
            <a:cxnSpLocks noChangeShapeType="1"/>
          </p:cNvCxnSpPr>
          <p:nvPr/>
        </p:nvCxnSpPr>
        <p:spPr bwMode="auto">
          <a:xfrm>
            <a:off x="438151" y="695325"/>
            <a:ext cx="10888133" cy="0"/>
          </a:xfrm>
          <a:prstGeom prst="line">
            <a:avLst/>
          </a:prstGeom>
          <a:noFill/>
          <a:ln w="19050" algn="ctr">
            <a:solidFill>
              <a:srgbClr val="003366"/>
            </a:solidFill>
            <a:round/>
            <a:headEnd/>
            <a:tailEnd/>
          </a:ln>
        </p:spPr>
      </p:cxnSp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0" y="6501341"/>
            <a:ext cx="12192000" cy="356659"/>
          </a:xfrm>
          <a:prstGeom prst="rect">
            <a:avLst/>
          </a:prstGeom>
          <a:gradFill rotWithShape="1">
            <a:gsLst>
              <a:gs pos="0">
                <a:srgbClr val="3E658B"/>
              </a:gs>
              <a:gs pos="100000">
                <a:srgbClr val="003366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 3" pitchFamily="18" charset="2"/>
              <a:buChar char="´"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-29633" y="6501342"/>
            <a:ext cx="808567" cy="2428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75447-3546-433D-9ABC-D66D15FACDFD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-4233" y="6213309"/>
            <a:ext cx="8801100" cy="273051"/>
          </a:xfr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600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820" y="185739"/>
            <a:ext cx="10926233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3917" y="796926"/>
            <a:ext cx="11165416" cy="5329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-29633" y="6592890"/>
            <a:ext cx="808567" cy="242887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bg1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338A67AB-AA93-4EDB-942A-8EB41D6FE4BF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Footer Placeholder 5"/>
          <p:cNvSpPr>
            <a:spLocks noGrp="1" noChangeArrowheads="1"/>
          </p:cNvSpPr>
          <p:nvPr>
            <p:ph type="ftr" sz="quarter" idx="3"/>
          </p:nvPr>
        </p:nvSpPr>
        <p:spPr>
          <a:xfrm>
            <a:off x="-4233" y="6335713"/>
            <a:ext cx="8801100" cy="27305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732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467" b="1">
          <a:solidFill>
            <a:schemeClr val="tx1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67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67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67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67" b="1">
          <a:solidFill>
            <a:schemeClr val="tx1"/>
          </a:solidFill>
          <a:latin typeface="Arial" charset="0"/>
          <a:cs typeface="Arial" charset="0"/>
        </a:defRPr>
      </a:lvl5pPr>
      <a:lvl6pPr marL="609585" algn="l" rtl="0" eaLnBrk="1" fontAlgn="base" hangingPunct="1">
        <a:spcBef>
          <a:spcPct val="0"/>
        </a:spcBef>
        <a:spcAft>
          <a:spcPct val="0"/>
        </a:spcAft>
        <a:defRPr sz="3467" b="1">
          <a:solidFill>
            <a:schemeClr val="tx2"/>
          </a:solidFill>
          <a:latin typeface="Calibri" pitchFamily="34" charset="0"/>
          <a:cs typeface="Arial" charset="0"/>
        </a:defRPr>
      </a:lvl6pPr>
      <a:lvl7pPr marL="1219170" algn="l" rtl="0" eaLnBrk="1" fontAlgn="base" hangingPunct="1">
        <a:spcBef>
          <a:spcPct val="0"/>
        </a:spcBef>
        <a:spcAft>
          <a:spcPct val="0"/>
        </a:spcAft>
        <a:defRPr sz="3467" b="1">
          <a:solidFill>
            <a:schemeClr val="tx2"/>
          </a:solidFill>
          <a:latin typeface="Calibri" pitchFamily="34" charset="0"/>
          <a:cs typeface="Arial" charset="0"/>
        </a:defRPr>
      </a:lvl7pPr>
      <a:lvl8pPr marL="1828754" algn="l" rtl="0" eaLnBrk="1" fontAlgn="base" hangingPunct="1">
        <a:spcBef>
          <a:spcPct val="0"/>
        </a:spcBef>
        <a:spcAft>
          <a:spcPct val="0"/>
        </a:spcAft>
        <a:defRPr sz="3467" b="1">
          <a:solidFill>
            <a:schemeClr val="tx2"/>
          </a:solidFill>
          <a:latin typeface="Calibri" pitchFamily="34" charset="0"/>
          <a:cs typeface="Arial" charset="0"/>
        </a:defRPr>
      </a:lvl8pPr>
      <a:lvl9pPr marL="2438339" algn="l" rtl="0" eaLnBrk="1" fontAlgn="base" hangingPunct="1">
        <a:spcBef>
          <a:spcPct val="0"/>
        </a:spcBef>
        <a:spcAft>
          <a:spcPct val="0"/>
        </a:spcAft>
        <a:defRPr sz="3467" b="1">
          <a:solidFill>
            <a:schemeClr val="tx2"/>
          </a:solidFill>
          <a:latin typeface="Calibri" pitchFamily="34" charset="0"/>
          <a:cs typeface="Arial" charset="0"/>
        </a:defRPr>
      </a:lvl9pPr>
    </p:titleStyle>
    <p:bodyStyle>
      <a:lvl1pPr marL="380990" indent="-380990" algn="l" rtl="0" eaLnBrk="0" fontAlgn="base" hangingPunct="0">
        <a:spcBef>
          <a:spcPts val="1600"/>
        </a:spcBef>
        <a:spcAft>
          <a:spcPts val="0"/>
        </a:spcAft>
        <a:buClr>
          <a:srgbClr val="5F5F5F"/>
        </a:buClr>
        <a:buFont typeface="Wingdings 3" pitchFamily="18" charset="2"/>
        <a:buChar char="´"/>
        <a:defRPr sz="2933">
          <a:solidFill>
            <a:schemeClr val="tx1"/>
          </a:solidFill>
          <a:latin typeface="Arial" charset="0"/>
          <a:ea typeface="+mn-ea"/>
          <a:cs typeface="+mn-cs"/>
        </a:defRPr>
      </a:lvl1pPr>
      <a:lvl2pPr marL="761981" indent="-228594" algn="l" rtl="0" eaLnBrk="0" fontAlgn="base" hangingPunct="0">
        <a:spcBef>
          <a:spcPts val="800"/>
        </a:spcBef>
        <a:spcAft>
          <a:spcPct val="0"/>
        </a:spcAft>
        <a:buFont typeface="Wingdings" pitchFamily="2" charset="2"/>
        <a:buChar char="§"/>
        <a:defRPr sz="2667">
          <a:solidFill>
            <a:schemeClr val="tx1"/>
          </a:solidFill>
          <a:latin typeface="Arial" charset="0"/>
          <a:cs typeface="+mn-cs"/>
        </a:defRPr>
      </a:lvl2pPr>
      <a:lvl3pPr marL="1142971" indent="-228594" algn="l" rtl="0" eaLnBrk="0" fontAlgn="base" hangingPunct="0">
        <a:spcBef>
          <a:spcPts val="8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Arial" charset="0"/>
          <a:cs typeface="+mn-cs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133">
          <a:solidFill>
            <a:schemeClr val="tx1"/>
          </a:solidFill>
          <a:latin typeface="Arial" charset="0"/>
          <a:cs typeface="+mn-cs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133">
          <a:solidFill>
            <a:schemeClr val="tx1"/>
          </a:solidFill>
          <a:latin typeface="Arial" charset="0"/>
          <a:cs typeface="+mn-cs"/>
        </a:defRPr>
      </a:lvl5pPr>
      <a:lvl6pPr marL="2666933" indent="-228594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133">
          <a:solidFill>
            <a:schemeClr val="tx1"/>
          </a:solidFill>
          <a:latin typeface="+mn-lt"/>
          <a:cs typeface="+mn-cs"/>
        </a:defRPr>
      </a:lvl6pPr>
      <a:lvl7pPr marL="3276518" indent="-228594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133">
          <a:solidFill>
            <a:schemeClr val="tx1"/>
          </a:solidFill>
          <a:latin typeface="+mn-lt"/>
          <a:cs typeface="+mn-cs"/>
        </a:defRPr>
      </a:lvl7pPr>
      <a:lvl8pPr marL="3886103" indent="-228594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133">
          <a:solidFill>
            <a:schemeClr val="tx1"/>
          </a:solidFill>
          <a:latin typeface="+mn-lt"/>
          <a:cs typeface="+mn-cs"/>
        </a:defRPr>
      </a:lvl8pPr>
      <a:lvl9pPr marL="4495688" indent="-228594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133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pn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Taking Action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31740" y="930918"/>
            <a:ext cx="6858061" cy="5329239"/>
          </a:xfrm>
        </p:spPr>
        <p:txBody>
          <a:bodyPr>
            <a:noAutofit/>
          </a:bodyPr>
          <a:lstStyle/>
          <a:p>
            <a:r>
              <a:rPr lang="en-GB" sz="3467" dirty="0"/>
              <a:t>At any time during a task we can stop the job or take action to tackle a hazard</a:t>
            </a:r>
          </a:p>
          <a:p>
            <a:r>
              <a:rPr lang="en-GB" sz="3467" dirty="0"/>
              <a:t>That sounds easy, so why is it sometimes we don’t?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  <a:defRPr/>
            </a:pPr>
            <a:fld id="{F29A2FE3-E566-470A-8FA6-94750AF15783}" type="slidenum">
              <a:rPr lang="en-GB">
                <a:solidFill>
                  <a:prstClr val="white"/>
                </a:solidFill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GB">
              <a:solidFill>
                <a:prstClr val="white"/>
              </a:solidFill>
            </a:endParaRPr>
          </a:p>
        </p:txBody>
      </p:sp>
      <p:pic>
        <p:nvPicPr>
          <p:cNvPr id="3074" name="Picture 2" descr="Image result for green ligh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9630" y="1568449"/>
            <a:ext cx="4597401" cy="3448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C5F1FFE6-82BC-46CD-AC3D-F518DB5341D7}"/>
              </a:ext>
            </a:extLst>
          </p:cNvPr>
          <p:cNvSpPr/>
          <p:nvPr/>
        </p:nvSpPr>
        <p:spPr>
          <a:xfrm rot="10800000">
            <a:off x="11398254" y="0"/>
            <a:ext cx="793746" cy="762000"/>
          </a:xfrm>
          <a:prstGeom prst="triangle">
            <a:avLst>
              <a:gd name="adj" fmla="val 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64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robinssa\AppData\Local\Microsoft\Windows\Temporary Internet Files\Content.IE5\K47N36M1\Stop_button[1]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948705" y="821592"/>
            <a:ext cx="4243295" cy="5617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Why we might not feel confident to act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61508" y="821592"/>
            <a:ext cx="7515657" cy="5512393"/>
          </a:xfrm>
        </p:spPr>
        <p:txBody>
          <a:bodyPr>
            <a:normAutofit/>
          </a:bodyPr>
          <a:lstStyle/>
          <a:p>
            <a:r>
              <a:rPr lang="en-GB" sz="2400"/>
              <a:t>We might see others not acting and think they know something we don’t</a:t>
            </a:r>
          </a:p>
          <a:p>
            <a:r>
              <a:rPr lang="en-GB" sz="2400"/>
              <a:t>There are more experienced people around us who aren’t doing anything</a:t>
            </a:r>
          </a:p>
          <a:p>
            <a:r>
              <a:rPr lang="en-GB" sz="2400"/>
              <a:t>We might assume we have misread the situation</a:t>
            </a:r>
          </a:p>
          <a:p>
            <a:r>
              <a:rPr lang="en-GB" sz="2400"/>
              <a:t>We might worry about alienating a co-worker by calling attention to an unsafe situation. </a:t>
            </a:r>
          </a:p>
          <a:p>
            <a:r>
              <a:rPr lang="en-GB" sz="2400"/>
              <a:t>We might think we don’t have authority or support </a:t>
            </a:r>
          </a:p>
          <a:p>
            <a:r>
              <a:rPr lang="en-GB" sz="2400"/>
              <a:t>We might feel that if we’ve mistaken the situation it could get us into trouble.</a:t>
            </a:r>
          </a:p>
          <a:p>
            <a:r>
              <a:rPr lang="en-GB" sz="2400"/>
              <a:t>We might think it could make the situation worse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  <a:defRPr/>
            </a:pPr>
            <a:fld id="{3C6D140B-14C0-40EC-8DCD-6DF53CD8FAAA}" type="slidenum">
              <a:rPr lang="en-US">
                <a:solidFill>
                  <a:prstClr val="white"/>
                </a:solidFill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577711" y="762001"/>
            <a:ext cx="2304256" cy="2184347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perspectiveRelaxed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000" tIns="48000" rIns="48000" bIns="48000" rtlCol="0" anchor="ctr"/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GB" sz="3733" b="1">
                <a:solidFill>
                  <a:prstClr val="white"/>
                </a:solidFill>
              </a:rPr>
              <a:t>Push to Act</a:t>
            </a:r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F9D871A7-E345-4400-BD68-6BF534531845}"/>
              </a:ext>
            </a:extLst>
          </p:cNvPr>
          <p:cNvSpPr/>
          <p:nvPr/>
        </p:nvSpPr>
        <p:spPr>
          <a:xfrm rot="10800000">
            <a:off x="11398254" y="0"/>
            <a:ext cx="793746" cy="762000"/>
          </a:xfrm>
          <a:prstGeom prst="triangle">
            <a:avLst>
              <a:gd name="adj" fmla="val 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38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pau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9684" y="1084634"/>
            <a:ext cx="2778477" cy="2360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Step Back, Slow, Pause, Stop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33917" y="701158"/>
            <a:ext cx="8287173" cy="5896437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20000"/>
              </a:lnSpc>
            </a:pPr>
            <a:r>
              <a:rPr lang="en-GB" sz="2667" b="1" dirty="0"/>
              <a:t>Step Back, Slow, Pause </a:t>
            </a:r>
            <a:r>
              <a:rPr lang="en-GB" sz="2667" dirty="0"/>
              <a:t>and </a:t>
            </a:r>
            <a:r>
              <a:rPr lang="en-GB" sz="2667" b="1" dirty="0"/>
              <a:t>Stop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GB" sz="2400" dirty="0"/>
              <a:t>We all have the authority</a:t>
            </a:r>
          </a:p>
          <a:p>
            <a:pPr marL="380990" lvl="1" indent="-380990">
              <a:lnSpc>
                <a:spcPct val="120000"/>
              </a:lnSpc>
              <a:spcBef>
                <a:spcPts val="1600"/>
              </a:spcBef>
              <a:spcAft>
                <a:spcPts val="0"/>
              </a:spcAft>
              <a:buClr>
                <a:srgbClr val="5F5F5F"/>
              </a:buClr>
              <a:buFont typeface="Wingdings 3" pitchFamily="18" charset="2"/>
              <a:buChar char="´"/>
            </a:pPr>
            <a:r>
              <a:rPr lang="en-GB" dirty="0"/>
              <a:t>Always</a:t>
            </a:r>
            <a:r>
              <a:rPr lang="en-GB" b="1" dirty="0"/>
              <a:t> Speak-up</a:t>
            </a:r>
            <a:r>
              <a:rPr lang="en-GB" dirty="0"/>
              <a:t> about what worries you</a:t>
            </a:r>
          </a:p>
          <a:p>
            <a:pPr marL="761981" lvl="2" indent="-380990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rgbClr val="5F5F5F"/>
              </a:buClr>
              <a:buFont typeface="Wingdings 3" pitchFamily="18" charset="2"/>
              <a:buChar char="´"/>
            </a:pPr>
            <a:r>
              <a:rPr lang="en-GB" sz="2400" dirty="0">
                <a:ea typeface="+mn-ea"/>
              </a:rPr>
              <a:t>Not all reasons for stopping or slowing are obvious to everyone</a:t>
            </a:r>
          </a:p>
          <a:p>
            <a:pPr marL="761981" lvl="2" indent="-380990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rgbClr val="5F5F5F"/>
              </a:buClr>
              <a:buFont typeface="Wingdings 3" pitchFamily="18" charset="2"/>
              <a:buChar char="´"/>
            </a:pPr>
            <a:r>
              <a:rPr lang="en-GB" sz="2400" dirty="0">
                <a:ea typeface="+mn-ea"/>
              </a:rPr>
              <a:t>Assume others </a:t>
            </a:r>
            <a:r>
              <a:rPr lang="en-GB" sz="2400" dirty="0"/>
              <a:t>haven’t seen what you’ve seen, know what you know or understand it as you do</a:t>
            </a:r>
          </a:p>
          <a:p>
            <a:pPr>
              <a:lnSpc>
                <a:spcPct val="120000"/>
              </a:lnSpc>
            </a:pPr>
            <a:r>
              <a:rPr lang="en-GB" sz="2667" dirty="0"/>
              <a:t>With </a:t>
            </a:r>
            <a:r>
              <a:rPr lang="en-GB" sz="2667" b="1" dirty="0"/>
              <a:t>practice </a:t>
            </a:r>
            <a:r>
              <a:rPr lang="en-GB" sz="2667" dirty="0"/>
              <a:t>it become easier.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  <a:defRPr/>
            </a:pPr>
            <a:fld id="{3C6D140B-14C0-40EC-8DCD-6DF53CD8FAAA}" type="slidenum">
              <a:rPr lang="en-US">
                <a:solidFill>
                  <a:prstClr val="white"/>
                </a:solidFill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>
              <a:solidFill>
                <a:prstClr val="white"/>
              </a:solidFill>
            </a:endParaRPr>
          </a:p>
        </p:txBody>
      </p:sp>
      <p:pic>
        <p:nvPicPr>
          <p:cNvPr id="4" name="Picture 4" descr="Image result for people talking ic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9684" y="3638841"/>
            <a:ext cx="2778477" cy="2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8532CE9F-D8E2-46C4-B1D7-5439B7E30A6E}"/>
              </a:ext>
            </a:extLst>
          </p:cNvPr>
          <p:cNvSpPr/>
          <p:nvPr/>
        </p:nvSpPr>
        <p:spPr>
          <a:xfrm rot="10800000">
            <a:off x="11398254" y="0"/>
            <a:ext cx="793746" cy="762000"/>
          </a:xfrm>
          <a:prstGeom prst="triangle">
            <a:avLst>
              <a:gd name="adj" fmla="val 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729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4059" y="1635778"/>
            <a:ext cx="3444948" cy="3342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67"/>
              <a:t>Acting as visible and inspiring role models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090354" y="740701"/>
            <a:ext cx="7503705" cy="5224363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20000"/>
              </a:lnSpc>
              <a:spcBef>
                <a:spcPts val="800"/>
              </a:spcBef>
            </a:pPr>
            <a:r>
              <a:rPr lang="en-GB" sz="2133"/>
              <a:t>Each of us can build people’s confidence by looking out for each other and valuing each other’s input</a:t>
            </a:r>
            <a:endParaRPr lang="en-GB" sz="2133" b="1"/>
          </a:p>
          <a:p>
            <a:pPr>
              <a:lnSpc>
                <a:spcPct val="120000"/>
              </a:lnSpc>
              <a:spcBef>
                <a:spcPts val="800"/>
              </a:spcBef>
            </a:pPr>
            <a:r>
              <a:rPr lang="en-GB" sz="2133"/>
              <a:t>Always support a decision to step back, slow, pause or stop </a:t>
            </a:r>
          </a:p>
          <a:p>
            <a:pPr>
              <a:lnSpc>
                <a:spcPct val="120000"/>
              </a:lnSpc>
              <a:spcBef>
                <a:spcPts val="800"/>
              </a:spcBef>
            </a:pPr>
            <a:r>
              <a:rPr lang="en-GB" sz="2133"/>
              <a:t>Encourage people to ask for help and work as teams to solve problems </a:t>
            </a:r>
            <a:r>
              <a:rPr lang="en-US" sz="2133"/>
              <a:t>by having open conversations, listening to the concerns of others and encouraging speak-up</a:t>
            </a:r>
            <a:endParaRPr lang="en-GB" sz="2133"/>
          </a:p>
          <a:p>
            <a:pPr>
              <a:lnSpc>
                <a:spcPct val="120000"/>
              </a:lnSpc>
              <a:spcBef>
                <a:spcPts val="800"/>
              </a:spcBef>
            </a:pPr>
            <a:r>
              <a:rPr lang="en-GB" sz="2133"/>
              <a:t>Don’t make decisions based on assumptions like perceived experience or authority</a:t>
            </a:r>
          </a:p>
          <a:p>
            <a:pPr>
              <a:lnSpc>
                <a:spcPct val="120000"/>
              </a:lnSpc>
              <a:spcBef>
                <a:spcPts val="800"/>
              </a:spcBef>
            </a:pPr>
            <a:r>
              <a:rPr lang="en-GB" sz="2133"/>
              <a:t>Thank and </a:t>
            </a:r>
            <a:r>
              <a:rPr lang="en-GB" sz="2133" b="1"/>
              <a:t>RECOGNISE</a:t>
            </a:r>
            <a:r>
              <a:rPr lang="en-GB" sz="2133"/>
              <a:t> those who speak up and value individuals and teams who act as role models as they give us inspiring examples to follow</a:t>
            </a:r>
          </a:p>
          <a:p>
            <a:pPr marL="0" indent="0">
              <a:lnSpc>
                <a:spcPct val="120000"/>
              </a:lnSpc>
              <a:spcBef>
                <a:spcPts val="800"/>
              </a:spcBef>
              <a:buNone/>
            </a:pPr>
            <a:endParaRPr lang="en-GB" sz="2133"/>
          </a:p>
          <a:p>
            <a:pPr>
              <a:lnSpc>
                <a:spcPct val="120000"/>
              </a:lnSpc>
              <a:spcBef>
                <a:spcPts val="800"/>
              </a:spcBef>
            </a:pPr>
            <a:endParaRPr lang="en-GB" sz="2133"/>
          </a:p>
          <a:p>
            <a:pPr>
              <a:lnSpc>
                <a:spcPct val="120000"/>
              </a:lnSpc>
            </a:pPr>
            <a:endParaRPr lang="en-GB" sz="2133"/>
          </a:p>
          <a:p>
            <a:pPr>
              <a:lnSpc>
                <a:spcPct val="120000"/>
              </a:lnSpc>
            </a:pPr>
            <a:endParaRPr lang="en-GB" sz="2133"/>
          </a:p>
          <a:p>
            <a:pPr>
              <a:lnSpc>
                <a:spcPct val="120000"/>
              </a:lnSpc>
            </a:pPr>
            <a:endParaRPr lang="en-GB" sz="2133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  <a:defRPr/>
            </a:pPr>
            <a:fld id="{3C6D140B-14C0-40EC-8DCD-6DF53CD8FAAA}" type="slidenum">
              <a:rPr lang="en-US">
                <a:solidFill>
                  <a:prstClr val="white"/>
                </a:solidFill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>
              <a:solidFill>
                <a:prstClr val="white"/>
              </a:solidFill>
            </a:endParaRPr>
          </a:p>
        </p:txBody>
      </p:sp>
      <p:pic>
        <p:nvPicPr>
          <p:cNvPr id="20" name="Picture 2" descr="C:\Users\lingsd\Documents\3 Principles.jpg"/>
          <p:cNvPicPr>
            <a:picLocks noChangeAspect="1" noChangeArrowheads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40006" y="2473481"/>
            <a:ext cx="836755" cy="512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C:\Users\lingsd\Documents\3 Principles.jpg"/>
          <p:cNvPicPr>
            <a:picLocks noChangeAspect="1" noChangeArrowheads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19966" y="1635778"/>
            <a:ext cx="900821" cy="512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C:\Users\lingsd\Documents\3 Principles.jpg"/>
          <p:cNvPicPr>
            <a:picLocks noChangeAspect="1" noChangeArrowheads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51998" y="3769649"/>
            <a:ext cx="836755" cy="523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C:\Users\lingsd\Documents\3 Principles.jpg"/>
          <p:cNvPicPr>
            <a:picLocks noChangeAspect="1" noChangeArrowheads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12383" y="776043"/>
            <a:ext cx="836755" cy="534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C:\Users\lingsd\Documents\3 Principles.jpg"/>
          <p:cNvPicPr>
            <a:picLocks noChangeAspect="1" noChangeArrowheads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9889" y="4585806"/>
            <a:ext cx="1133324" cy="534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998858" y="2440693"/>
            <a:ext cx="2177143" cy="140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sz="4267" b="1">
                <a:solidFill>
                  <a:prstClr val="white"/>
                </a:solidFill>
                <a:latin typeface="Univers 45 Light" pitchFamily="2" charset="0"/>
                <a:cs typeface="Arial" charset="0"/>
              </a:rPr>
              <a:t>Thank </a:t>
            </a:r>
          </a:p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sz="4267" b="1">
                <a:solidFill>
                  <a:prstClr val="white"/>
                </a:solidFill>
                <a:latin typeface="Univers 45 Light" pitchFamily="2" charset="0"/>
                <a:cs typeface="Arial" charset="0"/>
              </a:rPr>
              <a:t>You</a:t>
            </a:r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8495A3AB-B403-491B-93FB-37F4288D0397}"/>
              </a:ext>
            </a:extLst>
          </p:cNvPr>
          <p:cNvSpPr/>
          <p:nvPr/>
        </p:nvSpPr>
        <p:spPr>
          <a:xfrm rot="10800000">
            <a:off x="11398254" y="0"/>
            <a:ext cx="793746" cy="762000"/>
          </a:xfrm>
          <a:prstGeom prst="triangle">
            <a:avLst>
              <a:gd name="adj" fmla="val 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04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586" y="247164"/>
            <a:ext cx="10926233" cy="422275"/>
          </a:xfrm>
        </p:spPr>
        <p:txBody>
          <a:bodyPr/>
          <a:lstStyle/>
          <a:p>
            <a:r>
              <a:rPr lang="en-GB"/>
              <a:t>Practicing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395" y="730865"/>
            <a:ext cx="8702363" cy="5329239"/>
          </a:xfrm>
        </p:spPr>
        <p:txBody>
          <a:bodyPr/>
          <a:lstStyle/>
          <a:p>
            <a:r>
              <a:rPr lang="en-GB" sz="4267"/>
              <a:t>In your normal daily work, practice: </a:t>
            </a:r>
          </a:p>
          <a:p>
            <a:pPr marL="1142971" lvl="1" indent="-609585">
              <a:buFont typeface="+mj-lt"/>
              <a:buAutoNum type="arabicPeriod"/>
            </a:pPr>
            <a:r>
              <a:rPr lang="en-GB" sz="4800"/>
              <a:t>Stepping back, slowing, pausing, stopping in realistic condition</a:t>
            </a:r>
          </a:p>
          <a:p>
            <a:pPr marL="1142971" lvl="1" indent="-609585">
              <a:buFont typeface="+mj-lt"/>
              <a:buAutoNum type="arabicPeriod"/>
            </a:pPr>
            <a:r>
              <a:rPr lang="en-GB" sz="4800"/>
              <a:t>Recognising and thanking others who do the same</a:t>
            </a:r>
          </a:p>
          <a:p>
            <a:pPr marL="1142971" lvl="1" indent="-609585">
              <a:buFont typeface="+mj-lt"/>
              <a:buAutoNum type="arabicPeriod"/>
            </a:pPr>
            <a:endParaRPr lang="en-GB" sz="4267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  <a:defRPr/>
            </a:pPr>
            <a:fld id="{93A75447-3546-433D-9ABC-D66D15FACDFD}" type="slidenum">
              <a:rPr lang="en-US">
                <a:solidFill>
                  <a:prstClr val="white"/>
                </a:solidFill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>
              <a:solidFill>
                <a:prstClr val="white"/>
              </a:solidFill>
            </a:endParaRPr>
          </a:p>
        </p:txBody>
      </p:sp>
      <p:pic>
        <p:nvPicPr>
          <p:cNvPr id="24" name="Picture 23" descr="Image result for detect ico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297" y="1028854"/>
            <a:ext cx="2148264" cy="226422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AAA49CAE-D8DD-42F1-AF49-8BF7B5F5DFEB}"/>
              </a:ext>
            </a:extLst>
          </p:cNvPr>
          <p:cNvSpPr/>
          <p:nvPr/>
        </p:nvSpPr>
        <p:spPr>
          <a:xfrm rot="10800000">
            <a:off x="11398254" y="0"/>
            <a:ext cx="793746" cy="762000"/>
          </a:xfrm>
          <a:prstGeom prst="triangle">
            <a:avLst>
              <a:gd name="adj" fmla="val 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600880"/>
      </p:ext>
    </p:extLst>
  </p:cSld>
  <p:clrMapOvr>
    <a:masterClrMapping/>
  </p:clrMapOvr>
</p:sld>
</file>

<file path=ppt/theme/theme1.xml><?xml version="1.0" encoding="utf-8"?>
<a:theme xmlns:a="http://schemas.openxmlformats.org/drawingml/2006/main" name="Corporate Color 2007 template plain">
  <a:themeElements>
    <a:clrScheme name="COP Corporate Colors">
      <a:dk1>
        <a:sysClr val="windowText" lastClr="000000"/>
      </a:dk1>
      <a:lt1>
        <a:sysClr val="window" lastClr="FFFFFF"/>
      </a:lt1>
      <a:dk2>
        <a:srgbClr val="042138"/>
      </a:dk2>
      <a:lt2>
        <a:srgbClr val="FEFAC9"/>
      </a:lt2>
      <a:accent1>
        <a:srgbClr val="8F1A20"/>
      </a:accent1>
      <a:accent2>
        <a:srgbClr val="227C33"/>
      </a:accent2>
      <a:accent3>
        <a:srgbClr val="0A4271"/>
      </a:accent3>
      <a:accent4>
        <a:srgbClr val="92A9AC"/>
      </a:accent4>
      <a:accent5>
        <a:srgbClr val="CB8F04"/>
      </a:accent5>
      <a:accent6>
        <a:srgbClr val="FFCC00"/>
      </a:accent6>
      <a:hlink>
        <a:srgbClr val="005CB8"/>
      </a:hlink>
      <a:folHlink>
        <a:srgbClr val="FBB718"/>
      </a:folHlink>
    </a:clrScheme>
    <a:fontScheme name="Corporate Color 2007 template plai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P Investor Upd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P Investor Upd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P Investor Upd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P Investor Upd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P Investor Upd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P Investor Upd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P Investor Upd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P Investor Upd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P Investor Upd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P Investor Upd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P Investor Upd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P Investor Upd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P Investor Upd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8F1A20"/>
        </a:accent1>
        <a:accent2>
          <a:srgbClr val="0A4271"/>
        </a:accent2>
        <a:accent3>
          <a:srgbClr val="FFFFFF"/>
        </a:accent3>
        <a:accent4>
          <a:srgbClr val="000000"/>
        </a:accent4>
        <a:accent5>
          <a:srgbClr val="C6ABAB"/>
        </a:accent5>
        <a:accent6>
          <a:srgbClr val="083B66"/>
        </a:accent6>
        <a:hlink>
          <a:srgbClr val="227C1F"/>
        </a:hlink>
        <a:folHlink>
          <a:srgbClr val="FBB7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P Investor Update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8F1A20"/>
        </a:accent1>
        <a:accent2>
          <a:srgbClr val="227C33"/>
        </a:accent2>
        <a:accent3>
          <a:srgbClr val="FFFFFF"/>
        </a:accent3>
        <a:accent4>
          <a:srgbClr val="000000"/>
        </a:accent4>
        <a:accent5>
          <a:srgbClr val="C6ABAB"/>
        </a:accent5>
        <a:accent6>
          <a:srgbClr val="1E702D"/>
        </a:accent6>
        <a:hlink>
          <a:srgbClr val="0A4271"/>
        </a:hlink>
        <a:folHlink>
          <a:srgbClr val="FBB7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P Investor Update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8F1A20"/>
        </a:accent1>
        <a:accent2>
          <a:srgbClr val="227C33"/>
        </a:accent2>
        <a:accent3>
          <a:srgbClr val="FFFFFF"/>
        </a:accent3>
        <a:accent4>
          <a:srgbClr val="000000"/>
        </a:accent4>
        <a:accent5>
          <a:srgbClr val="C6ABAB"/>
        </a:accent5>
        <a:accent6>
          <a:srgbClr val="1E702D"/>
        </a:accent6>
        <a:hlink>
          <a:srgbClr val="0A4271"/>
        </a:hlink>
        <a:folHlink>
          <a:srgbClr val="CB8F0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4E4ECEAF6A6941A9065B9F3BD86BA4" ma:contentTypeVersion="13" ma:contentTypeDescription="Create a new document." ma:contentTypeScope="" ma:versionID="0ba41f5eaf518f80f7e0ed3da309e70c">
  <xsd:schema xmlns:xsd="http://www.w3.org/2001/XMLSchema" xmlns:xs="http://www.w3.org/2001/XMLSchema" xmlns:p="http://schemas.microsoft.com/office/2006/metadata/properties" xmlns:ns3="43ab470b-7cf7-4629-81e2-111b916453eb" xmlns:ns4="bb325188-55e3-4562-a7c0-741e876aa656" targetNamespace="http://schemas.microsoft.com/office/2006/metadata/properties" ma:root="true" ma:fieldsID="f33d0b8f6f3d186f731afab933651d39" ns3:_="" ns4:_="">
    <xsd:import namespace="43ab470b-7cf7-4629-81e2-111b916453eb"/>
    <xsd:import namespace="bb325188-55e3-4562-a7c0-741e876aa65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ab470b-7cf7-4629-81e2-111b916453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8" nillable="true" ma:displayName="MediaService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325188-55e3-4562-a7c0-741e876aa656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9639A6-0A07-417B-8300-6C0ADD412A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ab470b-7cf7-4629-81e2-111b916453eb"/>
    <ds:schemaRef ds:uri="bb325188-55e3-4562-a7c0-741e876aa6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12EBCAD-A79E-42B3-9712-CEA1E073DF4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8D3A9AC-5AC8-4190-A24C-889362FF95A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327</Words>
  <Application>Microsoft Office PowerPoint</Application>
  <PresentationFormat>Widescreen</PresentationFormat>
  <Paragraphs>44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Narrow</vt:lpstr>
      <vt:lpstr>Calibri</vt:lpstr>
      <vt:lpstr>Univers 45 Light</vt:lpstr>
      <vt:lpstr>Wingdings</vt:lpstr>
      <vt:lpstr>Wingdings 3</vt:lpstr>
      <vt:lpstr>Corporate Color 2007 template plain</vt:lpstr>
      <vt:lpstr>Taking Action</vt:lpstr>
      <vt:lpstr>Why we might not feel confident to act</vt:lpstr>
      <vt:lpstr>Step Back, Slow, Pause, Stop </vt:lpstr>
      <vt:lpstr>Acting as visible and inspiring role models</vt:lpstr>
      <vt:lpstr>Practicing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Situational Awareness Training</dc:title>
  <dc:creator>Milkeris, Garrick J</dc:creator>
  <cp:lastModifiedBy>Robinson, Simon A</cp:lastModifiedBy>
  <cp:revision>3</cp:revision>
  <cp:lastPrinted>2020-01-03T15:17:55Z</cp:lastPrinted>
  <dcterms:created xsi:type="dcterms:W3CDTF">2019-10-04T20:16:58Z</dcterms:created>
  <dcterms:modified xsi:type="dcterms:W3CDTF">2020-07-30T10:58:59Z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69bf4a9-87bd-4dbf-a36c-1db5158e5def_Enabled">
    <vt:lpwstr>True</vt:lpwstr>
  </property>
  <property fmtid="{D5CDD505-2E9C-101B-9397-08002B2CF9AE}" pid="3" name="MSIP_Label_569bf4a9-87bd-4dbf-a36c-1db5158e5def_SiteId">
    <vt:lpwstr>ea80952e-a476-42d4-aaf4-5457852b0f7e</vt:lpwstr>
  </property>
  <property fmtid="{D5CDD505-2E9C-101B-9397-08002B2CF9AE}" pid="4" name="MSIP_Label_569bf4a9-87bd-4dbf-a36c-1db5158e5def_SetDate">
    <vt:lpwstr>2019-10-04T21:02:44.4517732Z</vt:lpwstr>
  </property>
  <property fmtid="{D5CDD505-2E9C-101B-9397-08002B2CF9AE}" pid="5" name="MSIP_Label_569bf4a9-87bd-4dbf-a36c-1db5158e5def_Name">
    <vt:lpwstr>General</vt:lpwstr>
  </property>
  <property fmtid="{D5CDD505-2E9C-101B-9397-08002B2CF9AE}" pid="6" name="MSIP_Label_569bf4a9-87bd-4dbf-a36c-1db5158e5def_ActionId">
    <vt:lpwstr>1477fa25-6ea7-416c-8f5d-40575fb2bd37</vt:lpwstr>
  </property>
  <property fmtid="{D5CDD505-2E9C-101B-9397-08002B2CF9AE}" pid="7" name="MSIP_Label_569bf4a9-87bd-4dbf-a36c-1db5158e5def_Extended_MSFT_Method">
    <vt:lpwstr>Manual</vt:lpwstr>
  </property>
  <property fmtid="{D5CDD505-2E9C-101B-9397-08002B2CF9AE}" pid="8" name="Sensitivity">
    <vt:lpwstr>General</vt:lpwstr>
  </property>
  <property fmtid="{D5CDD505-2E9C-101B-9397-08002B2CF9AE}" pid="9" name="ContentTypeId">
    <vt:lpwstr>0x010100BF4E4ECEAF6A6941A9065B9F3BD86BA4</vt:lpwstr>
  </property>
</Properties>
</file>