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59" r:id="rId1"/>
    <p:sldMasterId id="2147483809" r:id="rId2"/>
  </p:sldMasterIdLst>
  <p:notesMasterIdLst>
    <p:notesMasterId r:id="rId17"/>
  </p:notesMasterIdLst>
  <p:sldIdLst>
    <p:sldId id="262" r:id="rId3"/>
    <p:sldId id="258" r:id="rId4"/>
    <p:sldId id="256" r:id="rId5"/>
    <p:sldId id="260" r:id="rId6"/>
    <p:sldId id="261" r:id="rId7"/>
    <p:sldId id="257" r:id="rId8"/>
    <p:sldId id="259" r:id="rId9"/>
    <p:sldId id="263" r:id="rId10"/>
    <p:sldId id="270" r:id="rId11"/>
    <p:sldId id="266" r:id="rId12"/>
    <p:sldId id="265" r:id="rId13"/>
    <p:sldId id="267" r:id="rId14"/>
    <p:sldId id="268" r:id="rId15"/>
    <p:sldId id="269" r:id="rId16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A5BA"/>
    <a:srgbClr val="081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0" autoAdjust="0"/>
    <p:restoredTop sz="94694"/>
  </p:normalViewPr>
  <p:slideViewPr>
    <p:cSldViewPr snapToGrid="0" snapToObjects="1">
      <p:cViewPr varScale="1">
        <p:scale>
          <a:sx n="157" d="100"/>
          <a:sy n="157" d="100"/>
        </p:scale>
        <p:origin x="10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BAF4-F71B-874F-868C-966D93BB9717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414F4-F550-8449-930D-9E4B6EA31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D3206-C0C7-EA4F-A6E8-33242FDA3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858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Barlow Light" pitchFamily="2" charset="77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11C9A-AE4E-E74E-8BF5-0B900EE0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75BCE-4B0B-F041-84A9-041C3CFB2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A726EB-920A-5541-AE90-7A6E460E5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2517B-2DFA-514B-8185-1AC04D9CE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3FB89-E220-CB4A-BA9E-513336F54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5DFD4-61AD-A243-9CC5-F44921A0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950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72916-1062-184A-BDC7-D980ECD97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6F49D-DD6C-1C4C-A609-DB4CC789F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0C8B3-CB43-C044-9AA1-2EB75370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217BA-EB0B-9441-98D4-105DCFD7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0CD27-C9A3-4D4A-9441-29BD8791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74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9E23A9-9A97-6B46-A23E-D90497179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9E7469-B3ED-6B47-A5CC-E4AB7ADC7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2F1EA-3464-3949-A164-DDD2114E9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29BC7-2914-754D-836E-C6F2548B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9B541-0E80-7141-8C0D-01D06D46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43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9D3206-C0C7-EA4F-A6E8-33242FDA3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858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Barlow Light" pitchFamily="2" charset="77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2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4FE9-1810-DF4D-A31D-2EDE567CC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29D31-90E3-694D-9660-DE2810843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8ACBE-B940-554A-8C79-FBA841F8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B6AC-0170-CA4A-9F2B-BF2E08D2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DA25A-0A10-C145-BB26-423C0C1A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61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7BBE-B330-3D44-8D94-89671D036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553D7-831A-1E45-A454-DB24671EB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D692F-461A-AF42-9FFF-1109E483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E7A70-34B8-3B4C-AAD0-C689029F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2BFB9-1086-044B-AEAB-E9D6886D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4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7CB08-AD3D-8941-9FB2-B1597A39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1DA16-73E4-FD42-9E3F-C44BDCC3B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9EDE4-D152-854E-BD3C-2765DC8F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DB68-16D9-894E-B309-BEF50763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1B34A-3DE6-BE45-9DB7-D8B1AD16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7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B51AC-EB45-724C-B308-85967537D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75A60-93A3-3644-AD89-98E2615E1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4C394-79BD-F44B-A991-08A27D7C7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5D953-3A48-F944-9227-B0FAE590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D07A1-6C39-5A41-A3F6-172A4505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65BE4-B188-5644-B023-C19DDA5B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08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FDBEC-93A0-A349-8799-2BB34335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2CE10-77E7-6340-B17A-8C1A02F72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6825E8-152F-9148-9B39-2B7E93CBC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E6F2CF-DDE5-AD4C-BBA2-23F88628F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D029A-5873-F542-8092-2B3D2D5D1D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A5E0F-6639-A440-81FE-B9C5B220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3FD392-B619-E24A-BFFE-1D08CBE4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048D1-20E6-424E-B77A-DA23B93C6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1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5C777-83A9-6647-8FA1-B984EF7AE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5BDD8-DB5C-5E4D-BBAA-D04D2DDAD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EF32F-37EC-1C4C-B637-05BB4A41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FF4088-0035-AD4B-928B-45EE44B5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76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A849C-0D6E-6647-B483-0036F460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331C8C-0057-CA42-81A4-11ED1EDA5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AB13E-2629-F847-AC3B-D2A6F4793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98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BF9A-F8E2-9C43-9F94-2E96281B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F78BC-E98E-F048-B009-658E33824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E2F1E-52B1-AB46-9DFF-616727F62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894C0-EBC1-4C4C-967E-06B991046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2BD26-0945-D74F-A6B8-BE8F443D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ACFB-3D76-DD47-B637-C83E1C19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8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22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41CF4-E361-0940-9E1D-76D37085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68C58-A70C-AD44-AFF5-11DB1785D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64B66-A9BC-764E-990B-56EE96F84A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003E-A4E8-554E-BF07-2EBA0A24248C}" type="datetimeFigureOut">
              <a:rPr lang="en-GB" smtClean="0"/>
              <a:t>30/07/2020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F8D02-9195-9147-93FC-5B2BD717D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52258-DC81-1447-9ED9-037B69862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45C4A-215C-824B-B0C0-69AE379B4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2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A79AFB-4018-0A44-9EDA-594D440F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Inventory</a:t>
            </a:r>
          </a:p>
        </p:txBody>
      </p:sp>
    </p:spTree>
    <p:extLst>
      <p:ext uri="{BB962C8B-B14F-4D97-AF65-F5344CB8AC3E}">
        <p14:creationId xmlns:p14="http://schemas.microsoft.com/office/powerpoint/2010/main" val="2895870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6DD0A-8344-CA4A-A2B8-467D78C9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Protection Vs Performance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F6B794-A95D-BC47-A1E7-702F405B3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9" y="1451977"/>
            <a:ext cx="5720625" cy="34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2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BEE2-C6DC-6D47-BE2C-1DCE917AA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FECAE-FED2-5C46-A8C4-FBF582CA3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1427714"/>
            <a:ext cx="5692589" cy="350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25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EF1D-81D7-C24B-AD2E-227D6DA4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Perceived Time Pressure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B3E846-BC17-524C-945F-96E6DD0CB1FA}"/>
              </a:ext>
            </a:extLst>
          </p:cNvPr>
          <p:cNvSpPr/>
          <p:nvPr/>
        </p:nvSpPr>
        <p:spPr>
          <a:xfrm>
            <a:off x="457199" y="1495689"/>
            <a:ext cx="6248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Perceived by all involved in ship operation: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Fear of losing job.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Power-distance culture / fear to challenge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Organisational culture of taking short-cuts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Desire for promotion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Good feeling of doing tasks under time pressure and being praised by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Pressure of handover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Peer pressure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Done it before under time pressure and want to replicate again</a:t>
            </a:r>
          </a:p>
        </p:txBody>
      </p:sp>
    </p:spTree>
    <p:extLst>
      <p:ext uri="{BB962C8B-B14F-4D97-AF65-F5344CB8AC3E}">
        <p14:creationId xmlns:p14="http://schemas.microsoft.com/office/powerpoint/2010/main" val="383107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36CA-6C70-394D-9953-53480A8C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Fast Thinking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3334207A-5835-184A-A3F7-1721CED2D253}"/>
              </a:ext>
            </a:extLst>
          </p:cNvPr>
          <p:cNvSpPr txBox="1">
            <a:spLocks/>
          </p:cNvSpPr>
          <p:nvPr/>
        </p:nvSpPr>
        <p:spPr>
          <a:xfrm>
            <a:off x="113289" y="1561762"/>
            <a:ext cx="6376523" cy="305069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56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56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56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56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56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Fast thinking is  automatic, frequent, emotional, stereotype</a:t>
            </a:r>
          </a:p>
          <a:p>
            <a:r>
              <a:rPr lang="en-GB" sz="1400" dirty="0"/>
              <a:t>Saves time and sometimes its works</a:t>
            </a:r>
          </a:p>
          <a:p>
            <a:r>
              <a:rPr lang="en-GB" sz="1400" dirty="0"/>
              <a:t>Prone to errors </a:t>
            </a:r>
          </a:p>
          <a:p>
            <a:r>
              <a:rPr lang="en-GB" sz="1400" dirty="0"/>
              <a:t>We are mostly unaware if we are applying fast thinking or slow thinking unless someone else tells us or we sit down, take time and think</a:t>
            </a:r>
          </a:p>
          <a:p>
            <a:r>
              <a:rPr lang="en-GB" sz="1400" dirty="0"/>
              <a:t>Examples</a:t>
            </a:r>
          </a:p>
          <a:p>
            <a:pPr lvl="1"/>
            <a:r>
              <a:rPr lang="en-GB" sz="1200" dirty="0"/>
              <a:t>Rescuing affected seafarers</a:t>
            </a:r>
          </a:p>
          <a:p>
            <a:pPr lvl="1"/>
            <a:r>
              <a:rPr lang="en-GB" sz="1200" dirty="0"/>
              <a:t>Frequent tank entry may reduce perception of risk among seafarers onboard chemical tankers; seafarers may take short-cut under time pressure thinking that they will be safe </a:t>
            </a:r>
          </a:p>
          <a:p>
            <a:pPr lvl="1"/>
            <a:r>
              <a:rPr lang="en-GB" sz="1200" dirty="0"/>
              <a:t>May enter into void spaces next to chemical cargo tanks with less precaution under time pressure thinking that void spaces are not so dangerous</a:t>
            </a:r>
            <a:endParaRPr lang="en-GB" sz="1400" dirty="0"/>
          </a:p>
          <a:p>
            <a:endParaRPr lang="en-GB" sz="1400" dirty="0"/>
          </a:p>
          <a:p>
            <a:pPr lvl="1"/>
            <a:endParaRPr lang="en-GB" sz="1200" dirty="0"/>
          </a:p>
          <a:p>
            <a:pPr lvl="1"/>
            <a:endParaRPr lang="en-GB" sz="1200" dirty="0"/>
          </a:p>
          <a:p>
            <a:pPr marL="457200" lvl="1" indent="0">
              <a:buNone/>
            </a:pPr>
            <a:endParaRPr lang="en-GB" sz="1200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9073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D3DA-FD89-0E40-9D1B-F02B0B2B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ABF0-D0F7-F141-93E6-F0033DC5D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Contracts and industry practice</a:t>
            </a:r>
          </a:p>
          <a:p>
            <a:endParaRPr lang="en-GB" dirty="0"/>
          </a:p>
          <a:p>
            <a:r>
              <a:rPr lang="en-GB" dirty="0"/>
              <a:t>Fast and Slow thinking</a:t>
            </a:r>
          </a:p>
          <a:p>
            <a:r>
              <a:rPr lang="en-GB" dirty="0"/>
              <a:t>Eliminate, substitute and engineering control strategies</a:t>
            </a:r>
          </a:p>
        </p:txBody>
      </p:sp>
    </p:spTree>
    <p:extLst>
      <p:ext uri="{BB962C8B-B14F-4D97-AF65-F5344CB8AC3E}">
        <p14:creationId xmlns:p14="http://schemas.microsoft.com/office/powerpoint/2010/main" val="137850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DBDE-22DA-BC41-B995-B3CE4404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23" y="139374"/>
            <a:ext cx="5915025" cy="994172"/>
          </a:xfrm>
        </p:spPr>
        <p:txBody>
          <a:bodyPr/>
          <a:lstStyle/>
          <a:p>
            <a:r>
              <a:rPr lang="en-GB" dirty="0"/>
              <a:t>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B0E9-5197-6348-AA0C-7B8F63E1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138518"/>
            <a:ext cx="5915025" cy="388171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Inventory of tanks not ships !!  For  cruise ships, container ships etc use the ‘non cargo’ spaces list to build up a ’menu’ of enclosed spaces for your vessel.</a:t>
            </a:r>
          </a:p>
          <a:p>
            <a:r>
              <a:rPr lang="en-GB" dirty="0"/>
              <a:t>Note the spreadsheet is the inventory not the word document</a:t>
            </a:r>
          </a:p>
          <a:p>
            <a:r>
              <a:rPr lang="en-GB" dirty="0"/>
              <a:t>Listing of all information relating to different types of enclosed spaces information:-</a:t>
            </a:r>
          </a:p>
          <a:p>
            <a:pPr lvl="1"/>
            <a:r>
              <a:rPr lang="en-GB" dirty="0"/>
              <a:t>Regulatory and industry requirements for entry</a:t>
            </a:r>
          </a:p>
          <a:p>
            <a:pPr lvl="1"/>
            <a:r>
              <a:rPr lang="en-GB" dirty="0"/>
              <a:t>Reasons for access in both normal and abnormal/emergency modes</a:t>
            </a:r>
          </a:p>
          <a:p>
            <a:pPr lvl="1"/>
            <a:r>
              <a:rPr lang="en-GB" dirty="0"/>
              <a:t>Assessment of Risk including severity and frequency (qualitative)</a:t>
            </a:r>
          </a:p>
          <a:p>
            <a:pPr lvl="1"/>
            <a:r>
              <a:rPr lang="en-GB" dirty="0"/>
              <a:t> How the hazards of the space are controlled</a:t>
            </a:r>
          </a:p>
          <a:p>
            <a:pPr lvl="1"/>
            <a:r>
              <a:rPr lang="en-GB" dirty="0"/>
              <a:t>Guidance documents</a:t>
            </a:r>
          </a:p>
          <a:p>
            <a:pPr lvl="1"/>
            <a:r>
              <a:rPr lang="en-GB" dirty="0"/>
              <a:t>Risk Matrix</a:t>
            </a:r>
          </a:p>
          <a:p>
            <a:r>
              <a:rPr lang="en-GB" dirty="0"/>
              <a:t>How can it be used now :-</a:t>
            </a:r>
          </a:p>
          <a:p>
            <a:pPr lvl="1"/>
            <a:r>
              <a:rPr lang="en-GB" dirty="0"/>
              <a:t>Gathers all data in one place</a:t>
            </a:r>
          </a:p>
          <a:p>
            <a:pPr lvl="1"/>
            <a:r>
              <a:rPr lang="en-GB" dirty="0"/>
              <a:t>Source of data for work by HEIG</a:t>
            </a:r>
          </a:p>
          <a:p>
            <a:pPr lvl="1"/>
            <a:r>
              <a:rPr lang="en-GB" dirty="0"/>
              <a:t>Provides visibility across all types of spaces and helps to identify themes</a:t>
            </a:r>
          </a:p>
          <a:p>
            <a:r>
              <a:rPr lang="en-GB" dirty="0"/>
              <a:t>How could it be used in the future:-</a:t>
            </a:r>
          </a:p>
          <a:p>
            <a:pPr lvl="1"/>
            <a:r>
              <a:rPr lang="en-GB" dirty="0"/>
              <a:t>Best practice guide for shipowners etc</a:t>
            </a:r>
          </a:p>
          <a:p>
            <a:pPr lvl="1"/>
            <a:r>
              <a:rPr lang="en-GB" dirty="0"/>
              <a:t>Form the basis of a guide or book 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00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2A2CBD-65AC-F040-9612-8781D1361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85" y="313033"/>
            <a:ext cx="6102052" cy="44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7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116CC-F166-D643-BB53-1F41F7BF9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40"/>
            <a:ext cx="6858000" cy="49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786AF5-D220-1B44-ACF8-52E2DC63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371837"/>
            <a:ext cx="6678706" cy="239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19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436DD3-DC8F-004F-AD51-B6941E5D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2" y="368456"/>
            <a:ext cx="6589059" cy="44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68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DDBDE-22DA-BC41-B995-B3CE4404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CC59343-707D-0B41-9AFD-C533DB1F2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Issues</a:t>
            </a:r>
          </a:p>
          <a:p>
            <a:pPr lvl="1"/>
            <a:r>
              <a:rPr lang="en-GB" dirty="0"/>
              <a:t>Slips and Falls</a:t>
            </a:r>
          </a:p>
          <a:p>
            <a:pPr lvl="1"/>
            <a:r>
              <a:rPr lang="en-GB" dirty="0"/>
              <a:t>Definition</a:t>
            </a:r>
          </a:p>
          <a:p>
            <a:r>
              <a:rPr lang="en-GB" dirty="0"/>
              <a:t>Address the top five riskiest spaces</a:t>
            </a:r>
          </a:p>
          <a:p>
            <a:pPr lvl="1"/>
            <a:r>
              <a:rPr lang="en-GB" dirty="0"/>
              <a:t>Select based on risk</a:t>
            </a:r>
          </a:p>
          <a:p>
            <a:pPr lvl="1"/>
            <a:r>
              <a:rPr lang="en-GB" dirty="0"/>
              <a:t>Hierarchy of Controls</a:t>
            </a:r>
          </a:p>
          <a:p>
            <a:pPr lvl="1"/>
            <a:r>
              <a:rPr lang="en-GB" dirty="0"/>
              <a:t>Proposals</a:t>
            </a:r>
          </a:p>
          <a:p>
            <a:pPr lvl="1"/>
            <a:r>
              <a:rPr lang="en-GB" dirty="0"/>
              <a:t>Use inventory data</a:t>
            </a:r>
          </a:p>
          <a:p>
            <a:pPr lvl="1"/>
            <a:r>
              <a:rPr lang="en-GB" dirty="0"/>
              <a:t>Take ownership and update data and current and future risk.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453EFF-2198-7148-9A7D-46CE58521CB6}"/>
              </a:ext>
            </a:extLst>
          </p:cNvPr>
          <p:cNvSpPr>
            <a:spLocks noGrp="1"/>
          </p:cNvSpPr>
          <p:nvPr/>
        </p:nvSpPr>
        <p:spPr>
          <a:xfrm>
            <a:off x="601430" y="1157161"/>
            <a:ext cx="5980014" cy="3693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eaLnBrk="1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chemeClr val="accent1">
                    <a:lumMod val="50000"/>
                  </a:schemeClr>
                </a:solidFill>
                <a:uFillTx/>
                <a:latin typeface="Calibri"/>
              </a:defRPr>
            </a:lvl1pPr>
            <a:lvl2pPr marL="742950" marR="0" lvl="1" indent="-285750" algn="l" defTabSz="914400" rtl="0" eaLnBrk="1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chemeClr val="accent1">
                    <a:lumMod val="50000"/>
                  </a:schemeClr>
                </a:solidFill>
                <a:uFillTx/>
                <a:latin typeface="Calibri"/>
              </a:defRPr>
            </a:lvl2pPr>
            <a:lvl3pPr marL="1143000" marR="0" lvl="2" indent="-228600" algn="l" defTabSz="914400" rtl="0" eaLnBrk="1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chemeClr val="accent1">
                    <a:lumMod val="50000"/>
                  </a:schemeClr>
                </a:solidFill>
                <a:uFillTx/>
                <a:latin typeface="Calibri"/>
              </a:defRPr>
            </a:lvl3pPr>
            <a:lvl4pPr marL="1600200" marR="0" lvl="3" indent="-228600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chemeClr val="accent1">
                    <a:lumMod val="50000"/>
                  </a:schemeClr>
                </a:solidFill>
                <a:uFillTx/>
                <a:latin typeface="Calibri"/>
              </a:defRPr>
            </a:lvl4pPr>
            <a:lvl5pPr marL="2057400" marR="0" lvl="4" indent="-228600" algn="l" defTabSz="914400" rtl="0" eaLnBrk="1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chemeClr val="accent1">
                    <a:lumMod val="50000"/>
                  </a:schemeClr>
                </a:solidFill>
                <a:uFillTx/>
                <a:latin typeface="Calibri"/>
              </a:defRPr>
            </a:lvl5pPr>
          </a:lstStyle>
          <a:p>
            <a:pPr lvl="5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8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6693-0B56-D84E-B16F-186F4748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Pressure</a:t>
            </a:r>
          </a:p>
        </p:txBody>
      </p:sp>
    </p:spTree>
    <p:extLst>
      <p:ext uri="{BB962C8B-B14F-4D97-AF65-F5344CB8AC3E}">
        <p14:creationId xmlns:p14="http://schemas.microsoft.com/office/powerpoint/2010/main" val="111790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6800-6C27-E545-8639-DFDCBADE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1C5DA-011C-0F4F-AD40-F314721436B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n-GB"/>
            </a:defPPr>
            <a:lvl1pPr marL="342900" indent="-342900" eaLnBrk="1" hangingPunct="1">
              <a:spcBef>
                <a:spcPct val="20000"/>
              </a:spcBef>
              <a:buFont typeface="Arial" pitchFamily="56" charset="0"/>
              <a:buChar char="•"/>
              <a:defRPr sz="2400"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lvl="1" indent="-285750" eaLnBrk="1" hangingPunct="1">
              <a:spcBef>
                <a:spcPct val="20000"/>
              </a:spcBef>
              <a:buFont typeface="Arial" pitchFamily="56" charset="0"/>
              <a:buChar char="–"/>
              <a:defRPr sz="2000">
                <a:latin typeface="Arial" charset="0"/>
                <a:ea typeface="ＭＳ Ｐゴシック" charset="0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Font typeface="Arial" pitchFamily="56" charset="0"/>
              <a:buChar char="•"/>
              <a:defRPr sz="2400">
                <a:latin typeface="Arial" charset="0"/>
                <a:ea typeface="ＭＳ Ｐゴシック" charset="0"/>
                <a:cs typeface="+mn-cs"/>
              </a:defRPr>
            </a:lvl3pPr>
            <a:lvl4pPr marL="1600200" indent="-228600" eaLnBrk="1" hangingPunct="1">
              <a:spcBef>
                <a:spcPct val="20000"/>
              </a:spcBef>
              <a:buFont typeface="Arial" pitchFamily="56" charset="0"/>
              <a:buChar char="–"/>
              <a:defRPr sz="2000">
                <a:latin typeface="Arial" charset="0"/>
                <a:ea typeface="ＭＳ Ｐゴシック" charset="0"/>
                <a:cs typeface="+mn-cs"/>
              </a:defRPr>
            </a:lvl4pPr>
            <a:lvl5pPr marL="2057400" indent="-228600" eaLnBrk="1" hangingPunct="1">
              <a:spcBef>
                <a:spcPct val="20000"/>
              </a:spcBef>
              <a:buFont typeface="Arial" pitchFamily="56" charset="0"/>
              <a:buChar char="»"/>
              <a:defRPr sz="2000">
                <a:latin typeface="Arial" charset="0"/>
                <a:ea typeface="ＭＳ Ｐゴシック" charset="0"/>
                <a:cs typeface="+mn-cs"/>
              </a:defRPr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/>
              <a:t>Commercial Pressure in InterManager study</a:t>
            </a:r>
          </a:p>
          <a:p>
            <a:r>
              <a:rPr lang="en-GB" sz="1500" dirty="0"/>
              <a:t>Ship is an expensive asset in a cyclic business</a:t>
            </a:r>
          </a:p>
          <a:p>
            <a:r>
              <a:rPr lang="en-GB" sz="1500" dirty="0"/>
              <a:t>Profitability depends on maximising earnings and utilisation thus creating time pressure</a:t>
            </a:r>
          </a:p>
          <a:p>
            <a:r>
              <a:rPr lang="en-GB" sz="1500" dirty="0"/>
              <a:t>Commercial Pressure identified in HEIG Matrix</a:t>
            </a:r>
          </a:p>
          <a:p>
            <a:r>
              <a:rPr lang="en-GB" sz="1500" dirty="0"/>
              <a:t>Examples of time pressure</a:t>
            </a:r>
          </a:p>
          <a:p>
            <a:pPr lvl="1"/>
            <a:r>
              <a:rPr lang="en-GB" sz="1500" dirty="0"/>
              <a:t>Titanic</a:t>
            </a:r>
          </a:p>
          <a:p>
            <a:pPr lvl="1"/>
            <a:r>
              <a:rPr lang="en-GB" sz="1500" dirty="0"/>
              <a:t>Herald of Free Enterprise</a:t>
            </a:r>
          </a:p>
          <a:p>
            <a:pPr lvl="1"/>
            <a:r>
              <a:rPr lang="en-GB" sz="1500" dirty="0"/>
              <a:t>Torrey Canyon</a:t>
            </a:r>
          </a:p>
          <a:p>
            <a:r>
              <a:rPr lang="en-GB" sz="1500" dirty="0"/>
              <a:t>Examples of time pressure in enclosed spaces fatalities:-</a:t>
            </a:r>
          </a:p>
          <a:p>
            <a:pPr lvl="1"/>
            <a:r>
              <a:rPr lang="en-GB" sz="1100" dirty="0"/>
              <a:t>Insufficient time between ports to safely gas free and clean tanks/holds</a:t>
            </a:r>
          </a:p>
          <a:p>
            <a:pPr lvl="1"/>
            <a:r>
              <a:rPr lang="en-GB" sz="1100" dirty="0"/>
              <a:t>Urgency to complete maintenance between ports and to effect repairs during load/discharge</a:t>
            </a:r>
          </a:p>
          <a:p>
            <a:pPr lvl="1"/>
            <a:r>
              <a:rPr lang="en-GB" sz="1100" dirty="0"/>
              <a:t>Limited time to prepare tanks/holds for safe entry in port due to port time requirements.</a:t>
            </a:r>
          </a:p>
          <a:p>
            <a:pPr lvl="1"/>
            <a:r>
              <a:rPr lang="en-GB" sz="1100" dirty="0"/>
              <a:t>Perceived pressure from overall workload</a:t>
            </a:r>
          </a:p>
          <a:p>
            <a:r>
              <a:rPr lang="en-GB" sz="1500" dirty="0"/>
              <a:t>But a well run, well designed ship, with sufficient manning can do </a:t>
            </a:r>
            <a:r>
              <a:rPr lang="en-GB" sz="1500"/>
              <a:t>things quickly</a:t>
            </a:r>
            <a:endParaRPr lang="en-GB" sz="1500" dirty="0"/>
          </a:p>
          <a:p>
            <a:pPr lvl="1"/>
            <a:endParaRPr lang="en-GB" sz="1100" dirty="0"/>
          </a:p>
          <a:p>
            <a:pPr lvl="2"/>
            <a:endParaRPr lang="en-GB" sz="1500" dirty="0"/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169088"/>
      </p:ext>
    </p:extLst>
  </p:cSld>
  <p:clrMapOvr>
    <a:masterClrMapping/>
  </p:clrMapOvr>
</p:sld>
</file>

<file path=ppt/theme/theme1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65C316-82F2-6B44-B550-4EACF98BE90E}" vid="{A6E27F93-200C-9647-8862-8804D0E3C9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529</TotalTime>
  <Words>491</Words>
  <Application>Microsoft Macintosh PowerPoint</Application>
  <PresentationFormat>Custom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Barlow Light</vt:lpstr>
      <vt:lpstr>Calibri</vt:lpstr>
      <vt:lpstr>Calibri Light</vt:lpstr>
      <vt:lpstr>Image Background</vt:lpstr>
      <vt:lpstr>Office Theme</vt:lpstr>
      <vt:lpstr>Inventory</vt:lpstr>
      <vt:lpstr>Inventory</vt:lpstr>
      <vt:lpstr>PowerPoint Presentation</vt:lpstr>
      <vt:lpstr>PowerPoint Presentation</vt:lpstr>
      <vt:lpstr>PowerPoint Presentation</vt:lpstr>
      <vt:lpstr>PowerPoint Presentation</vt:lpstr>
      <vt:lpstr>Way Forward</vt:lpstr>
      <vt:lpstr>Time Pressure</vt:lpstr>
      <vt:lpstr>Introduction</vt:lpstr>
      <vt:lpstr>Protection Vs Performance</vt:lpstr>
      <vt:lpstr>PowerPoint Presentation</vt:lpstr>
      <vt:lpstr>Perceived Time Pressure</vt:lpstr>
      <vt:lpstr>Fast Thinking</vt:lpstr>
      <vt:lpstr>Way Forward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martin shaw</dc:creator>
  <cp:keywords/>
  <dc:description/>
  <cp:lastModifiedBy>martin shaw</cp:lastModifiedBy>
  <cp:revision>18</cp:revision>
  <dcterms:created xsi:type="dcterms:W3CDTF">2020-07-27T08:39:02Z</dcterms:created>
  <dcterms:modified xsi:type="dcterms:W3CDTF">2020-07-30T08:26:24Z</dcterms:modified>
  <cp:category/>
</cp:coreProperties>
</file>